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2" r:id="rId1"/>
  </p:sldMasterIdLst>
  <p:notesMasterIdLst>
    <p:notesMasterId r:id="rId7"/>
  </p:notesMasterIdLst>
  <p:handoutMasterIdLst>
    <p:handoutMasterId r:id="rId8"/>
  </p:handoutMasterIdLst>
  <p:sldIdLst>
    <p:sldId id="256" r:id="rId2"/>
    <p:sldId id="729" r:id="rId3"/>
    <p:sldId id="745" r:id="rId4"/>
    <p:sldId id="746" r:id="rId5"/>
    <p:sldId id="747" r:id="rId6"/>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Grant Nakata" initials="GN" lastIdx="2" clrIdx="1">
    <p:extLst/>
  </p:cmAuthor>
  <p:cmAuthor id="3" name="Jared Erwin" initials="JE" lastIdx="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ED9"/>
    <a:srgbClr val="0E4B91"/>
    <a:srgbClr val="CCFFCC"/>
    <a:srgbClr val="FF0000"/>
    <a:srgbClr val="008000"/>
    <a:srgbClr val="FA5B36"/>
    <a:srgbClr val="000000"/>
    <a:srgbClr val="339933"/>
    <a:srgbClr val="CB460F"/>
    <a:srgbClr val="EA90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1" autoAdjust="0"/>
    <p:restoredTop sz="95345" autoAdjust="0"/>
  </p:normalViewPr>
  <p:slideViewPr>
    <p:cSldViewPr snapToGrid="0" snapToObjects="1">
      <p:cViewPr varScale="1">
        <p:scale>
          <a:sx n="96" d="100"/>
          <a:sy n="96" d="100"/>
        </p:scale>
        <p:origin x="1776" y="168"/>
      </p:cViewPr>
      <p:guideLst>
        <p:guide orient="horz" pos="1416"/>
        <p:guide pos="2880"/>
      </p:guideLst>
    </p:cSldViewPr>
  </p:slideViewPr>
  <p:outlineViewPr>
    <p:cViewPr>
      <p:scale>
        <a:sx n="33" d="100"/>
        <a:sy n="33" d="100"/>
      </p:scale>
      <p:origin x="0" y="276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9" d="100"/>
          <a:sy n="89" d="100"/>
        </p:scale>
        <p:origin x="3672" y="84"/>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commentAuthors" Target="commentAuthors.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1440" tIns="45720" rIns="91440" bIns="45720" rtlCol="0"/>
          <a:lstStyle>
            <a:lvl1pPr algn="r">
              <a:defRPr sz="1200"/>
            </a:lvl1pPr>
          </a:lstStyle>
          <a:p>
            <a:fld id="{A68F13CC-A6A6-524A-A0F8-DAB9B298E3B6}" type="datetimeFigureOut">
              <a:rPr lang="en-US" smtClean="0"/>
              <a:t>6/26/18</a:t>
            </a:fld>
            <a:endParaRPr lang="en-US"/>
          </a:p>
        </p:txBody>
      </p:sp>
      <p:sp>
        <p:nvSpPr>
          <p:cNvPr id="4" name="Footer Placeholder 3"/>
          <p:cNvSpPr>
            <a:spLocks noGrp="1"/>
          </p:cNvSpPr>
          <p:nvPr>
            <p:ph type="ftr" sz="quarter" idx="2"/>
          </p:nvPr>
        </p:nvSpPr>
        <p:spPr>
          <a:xfrm>
            <a:off x="0" y="8760606"/>
            <a:ext cx="3037840" cy="46116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6"/>
            <a:ext cx="3037840" cy="461169"/>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1440" tIns="45720" rIns="91440" bIns="45720" rtlCol="0"/>
          <a:lstStyle>
            <a:lvl1pPr algn="r">
              <a:defRPr sz="1200"/>
            </a:lvl1pPr>
          </a:lstStyle>
          <a:p>
            <a:fld id="{E2A614CD-FA73-DF49-AA13-A5EF746D725A}" type="datetimeFigureOut">
              <a:rPr lang="en-US" smtClean="0"/>
              <a:t>6/26/18</a:t>
            </a:fld>
            <a:endParaRPr lang="en-US"/>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11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expectations for the session.</a:t>
            </a:r>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245260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 </a:t>
            </a:r>
            <a:r>
              <a:rPr lang="en-US" baseline="0"/>
              <a:t>GAC Chair</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189071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 </a:t>
            </a:r>
            <a:r>
              <a:rPr lang="en-US" baseline="0"/>
              <a:t>GAC Chair</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1961436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 </a:t>
            </a:r>
            <a:r>
              <a:rPr lang="en-US" baseline="0"/>
              <a:t>GAC Chair</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103728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49.xml.rels><?xml version="1.0" encoding="UTF-8" standalone="yes"?>
<Relationships xmlns="http://schemas.openxmlformats.org/package/2006/relationships"><Relationship Id="rId9" Type="http://schemas.openxmlformats.org/officeDocument/2006/relationships/hyperlink" Target="https://twitter.com/icann" TargetMode="External"/><Relationship Id="rId20" Type="http://schemas.openxmlformats.org/officeDocument/2006/relationships/hyperlink" Target="https://www.slideshare.net/icannpresentations" TargetMode="External"/><Relationship Id="rId10" Type="http://schemas.openxmlformats.org/officeDocument/2006/relationships/hyperlink" Target="twitter.com/icann" TargetMode="External"/><Relationship Id="rId11" Type="http://schemas.openxmlformats.org/officeDocument/2006/relationships/image" Target="../media/image22.png"/><Relationship Id="rId12" Type="http://schemas.openxmlformats.org/officeDocument/2006/relationships/hyperlink" Target="http://www.facebook.com/icannorg" TargetMode="External"/><Relationship Id="rId13" Type="http://schemas.openxmlformats.org/officeDocument/2006/relationships/hyperlink" Target="facebook.com/icannorg" TargetMode="External"/><Relationship Id="rId14" Type="http://schemas.openxmlformats.org/officeDocument/2006/relationships/image" Target="../media/image23.png"/><Relationship Id="rId15" Type="http://schemas.openxmlformats.org/officeDocument/2006/relationships/hyperlink" Target="youtube.com/user/ICANNnews" TargetMode="External"/><Relationship Id="rId16" Type="http://schemas.openxmlformats.org/officeDocument/2006/relationships/image" Target="../media/image24.png"/><Relationship Id="rId17" Type="http://schemas.openxmlformats.org/officeDocument/2006/relationships/hyperlink" Target="http://www.youtube.com/icannnews" TargetMode="External"/><Relationship Id="rId18" Type="http://schemas.openxmlformats.org/officeDocument/2006/relationships/hyperlink" Target="https://soundcloud.com/icann" TargetMode="External"/><Relationship Id="rId19" Type="http://schemas.openxmlformats.org/officeDocument/2006/relationships/image" Target="../media/image25.png"/><Relationship Id="rId1" Type="http://schemas.openxmlformats.org/officeDocument/2006/relationships/slideMaster" Target="../slideMasters/slideMaster1.xml"/><Relationship Id="rId2" Type="http://schemas.openxmlformats.org/officeDocument/2006/relationships/image" Target="../media/image19.emf"/><Relationship Id="rId3" Type="http://schemas.openxmlformats.org/officeDocument/2006/relationships/hyperlink" Target="http://www.flickr.com/photos/icann" TargetMode="External"/><Relationship Id="rId4" Type="http://schemas.openxmlformats.org/officeDocument/2006/relationships/hyperlink" Target="flickr.com/photos/icann" TargetMode="External"/><Relationship Id="rId5" Type="http://schemas.openxmlformats.org/officeDocument/2006/relationships/image" Target="../media/image20.png"/><Relationship Id="rId6" Type="http://schemas.openxmlformats.org/officeDocument/2006/relationships/hyperlink" Target="https://www.linkedin.com/company/icann" TargetMode="External"/><Relationship Id="rId7" Type="http://schemas.openxmlformats.org/officeDocument/2006/relationships/hyperlink" Target="linkedin.com/company/icann" TargetMode="External"/><Relationship Id="rId8"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emf"/><Relationship Id="rId3" Type="http://schemas.openxmlformats.org/officeDocument/2006/relationships/image" Target="../media/image27.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401126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5" name="TextBox 4"/>
          <p:cNvSpPr txBox="1"/>
          <p:nvPr userDrawn="1"/>
        </p:nvSpPr>
        <p:spPr>
          <a:xfrm>
            <a:off x="3098976" y="6653628"/>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49163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Click icon to add picture</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0" name="TextBox 9"/>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10230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20" name="TextBox 19"/>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333264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6" name="TextBox 1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425506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
        <p:nvSpPr>
          <p:cNvPr id="9" name="TextBox 8"/>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589388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59172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278718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057695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16442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35437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
        <p:nvSpPr>
          <p:cNvPr id="8" name="TextBox 7"/>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47050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5" name="TextBox 24"/>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96037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
        <p:nvSpPr>
          <p:cNvPr id="10" name="TextBox 9"/>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095562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
        <p:nvSpPr>
          <p:cNvPr id="11" name="TextBox 10"/>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18143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
        <p:nvSpPr>
          <p:cNvPr id="11" name="TextBox 10"/>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024040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093030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3" name="TextBox 22"/>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23137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26501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32112"/>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920853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32112"/>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213455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1932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779087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526487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986489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665289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58697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910185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608985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262656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186986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61915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4263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86709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380300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36988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662078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458293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984516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574160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952841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20429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821046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339739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
        <p:nvSpPr>
          <p:cNvPr id="17" name="TextBox 1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678940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
        <p:nvSpPr>
          <p:cNvPr id="22" name="TextBox 21"/>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770429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49A3C08-6729-774B-87C1-807981A6C2F7}" type="datetimeFigureOut">
              <a:rPr lang="en-US" smtClean="0"/>
              <a:t>6/26/18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C3EA4BC-5B05-0246-B128-695753B4F5B7}" type="slidenum">
              <a:rPr lang="en-US" smtClean="0"/>
              <a:t>‹#›</a:t>
            </a:fld>
            <a:endParaRPr lang="en-US"/>
          </a:p>
        </p:txBody>
      </p:sp>
    </p:spTree>
    <p:extLst>
      <p:ext uri="{BB962C8B-B14F-4D97-AF65-F5344CB8AC3E}">
        <p14:creationId xmlns:p14="http://schemas.microsoft.com/office/powerpoint/2010/main" val="17480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305032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Background Slide">
    <p:spTree>
      <p:nvGrpSpPr>
        <p:cNvPr id="1" name=""/>
        <p:cNvGrpSpPr/>
        <p:nvPr/>
      </p:nvGrpSpPr>
      <p:grpSpPr>
        <a:xfrm>
          <a:off x="0" y="0"/>
          <a:ext cx="0" cy="0"/>
          <a:chOff x="0" y="0"/>
          <a:chExt cx="0" cy="0"/>
        </a:xfrm>
      </p:grpSpPr>
      <p:sp>
        <p:nvSpPr>
          <p:cNvPr id="12" name="Rectangle 11"/>
          <p:cNvSpPr/>
          <p:nvPr userDrawn="1"/>
        </p:nvSpPr>
        <p:spPr>
          <a:xfrm>
            <a:off x="4626010" y="3532209"/>
            <a:ext cx="4434840" cy="2743200"/>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dirty="0"/>
              <a:t>Click to edit Master title style</a:t>
            </a:r>
          </a:p>
        </p:txBody>
      </p:sp>
      <p:sp>
        <p:nvSpPr>
          <p:cNvPr id="4" name="Rectangle 3"/>
          <p:cNvSpPr/>
          <p:nvPr/>
        </p:nvSpPr>
        <p:spPr>
          <a:xfrm>
            <a:off x="78299" y="3533846"/>
            <a:ext cx="4434840" cy="2743200"/>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78301" y="689693"/>
            <a:ext cx="4434840" cy="2743200"/>
          </a:xfrm>
          <a:prstGeom prst="rect">
            <a:avLst/>
          </a:prstGeom>
          <a:solidFill>
            <a:srgbClr val="FFFF00">
              <a:alpha val="25000"/>
            </a:srgbClr>
          </a:solidFill>
          <a:ln w="25400">
            <a:solidFill>
              <a:srgbClr val="FFFF00">
                <a:alpha val="25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p:nvSpPr>
        <p:spPr>
          <a:xfrm>
            <a:off x="4626010" y="675009"/>
            <a:ext cx="4434840" cy="2743200"/>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2948" y="649608"/>
            <a:ext cx="1531188" cy="338554"/>
          </a:xfrm>
          <a:prstGeom prst="rect">
            <a:avLst/>
          </a:prstGeom>
        </p:spPr>
        <p:txBody>
          <a:bodyPr wrap="none">
            <a:spAutoFit/>
          </a:bodyPr>
          <a:lstStyle/>
          <a:p>
            <a:pPr marL="0" algn="l" defTabSz="457200" rtl="0" eaLnBrk="1" latinLnBrk="0" hangingPunct="1"/>
            <a:r>
              <a:rPr lang="en-US" altLang="zh-TW" sz="1600" b="1" kern="1200" dirty="0">
                <a:solidFill>
                  <a:schemeClr val="tx1"/>
                </a:solidFill>
                <a:latin typeface="Source Sans Pro"/>
                <a:ea typeface="+mn-ea"/>
                <a:cs typeface="Source Sans Pro"/>
              </a:rPr>
              <a:t>Key Overview</a:t>
            </a:r>
            <a:endParaRPr lang="en-US" sz="1600" b="1" kern="1200" dirty="0">
              <a:solidFill>
                <a:schemeClr val="tx1"/>
              </a:solidFill>
              <a:latin typeface="Source Sans Pro"/>
              <a:ea typeface="+mn-ea"/>
              <a:cs typeface="Source Sans Pro"/>
            </a:endParaRPr>
          </a:p>
        </p:txBody>
      </p:sp>
      <p:sp>
        <p:nvSpPr>
          <p:cNvPr id="8" name="Rectangle 7"/>
          <p:cNvSpPr/>
          <p:nvPr userDrawn="1"/>
        </p:nvSpPr>
        <p:spPr>
          <a:xfrm>
            <a:off x="4596847" y="649608"/>
            <a:ext cx="1737848"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Weekly Activity</a:t>
            </a:r>
          </a:p>
        </p:txBody>
      </p:sp>
      <p:sp>
        <p:nvSpPr>
          <p:cNvPr id="9" name="Rectangle 8"/>
          <p:cNvSpPr/>
          <p:nvPr userDrawn="1"/>
        </p:nvSpPr>
        <p:spPr>
          <a:xfrm>
            <a:off x="53790" y="3515277"/>
            <a:ext cx="3484031"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Current Issues / Actions Required</a:t>
            </a:r>
          </a:p>
        </p:txBody>
      </p:sp>
      <p:sp>
        <p:nvSpPr>
          <p:cNvPr id="11" name="Rectangle 10"/>
          <p:cNvSpPr/>
          <p:nvPr userDrawn="1"/>
        </p:nvSpPr>
        <p:spPr>
          <a:xfrm>
            <a:off x="4578998" y="3515277"/>
            <a:ext cx="1352037"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What’s Next</a:t>
            </a:r>
          </a:p>
        </p:txBody>
      </p:sp>
      <p:sp>
        <p:nvSpPr>
          <p:cNvPr id="13" name="TextBox 12"/>
          <p:cNvSpPr txBox="1"/>
          <p:nvPr userDrawn="1"/>
        </p:nvSpPr>
        <p:spPr>
          <a:xfrm>
            <a:off x="3098976" y="6613333"/>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9386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dirty="0"/>
              <a:t>Click to edit Master title style</a:t>
            </a:r>
          </a:p>
        </p:txBody>
      </p:sp>
      <p:sp>
        <p:nvSpPr>
          <p:cNvPr id="4" name="Rectangle 3"/>
          <p:cNvSpPr/>
          <p:nvPr/>
        </p:nvSpPr>
        <p:spPr>
          <a:xfrm>
            <a:off x="78299" y="3296327"/>
            <a:ext cx="8968882" cy="2905413"/>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78301" y="678937"/>
            <a:ext cx="8968880" cy="2510601"/>
          </a:xfrm>
          <a:prstGeom prst="rect">
            <a:avLst/>
          </a:prstGeom>
          <a:solidFill>
            <a:srgbClr val="339933">
              <a:alpha val="25000"/>
            </a:srgbClr>
          </a:solidFill>
          <a:ln w="25400">
            <a:solidFill>
              <a:srgbClr val="339933">
                <a:alpha val="25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Rectangle 6"/>
          <p:cNvSpPr/>
          <p:nvPr userDrawn="1"/>
        </p:nvSpPr>
        <p:spPr>
          <a:xfrm>
            <a:off x="52948" y="658077"/>
            <a:ext cx="1531188" cy="338554"/>
          </a:xfrm>
          <a:prstGeom prst="rect">
            <a:avLst/>
          </a:prstGeom>
        </p:spPr>
        <p:txBody>
          <a:bodyPr wrap="none">
            <a:spAutoFit/>
          </a:bodyPr>
          <a:lstStyle/>
          <a:p>
            <a:pPr marL="0" algn="l" defTabSz="457200" rtl="0" eaLnBrk="1" latinLnBrk="0" hangingPunct="1"/>
            <a:r>
              <a:rPr lang="en-US" altLang="zh-TW" sz="1600" b="1" kern="1200" dirty="0">
                <a:solidFill>
                  <a:schemeClr val="tx1"/>
                </a:solidFill>
                <a:latin typeface="Source Sans Pro"/>
                <a:ea typeface="+mn-ea"/>
                <a:cs typeface="Source Sans Pro"/>
              </a:rPr>
              <a:t>Key Overview</a:t>
            </a:r>
            <a:endParaRPr lang="en-US" sz="1600" b="1" kern="1200" dirty="0">
              <a:solidFill>
                <a:schemeClr val="tx1"/>
              </a:solidFill>
              <a:latin typeface="Source Sans Pro"/>
              <a:ea typeface="+mn-ea"/>
              <a:cs typeface="Source Sans Pro"/>
            </a:endParaRPr>
          </a:p>
        </p:txBody>
      </p:sp>
      <p:sp>
        <p:nvSpPr>
          <p:cNvPr id="8" name="Rectangle 7"/>
          <p:cNvSpPr/>
          <p:nvPr userDrawn="1"/>
        </p:nvSpPr>
        <p:spPr>
          <a:xfrm>
            <a:off x="78301" y="3285687"/>
            <a:ext cx="1737848"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Weekly Activity</a:t>
            </a:r>
          </a:p>
        </p:txBody>
      </p:sp>
      <p:sp>
        <p:nvSpPr>
          <p:cNvPr id="13" name="TextBox 12"/>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55660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Click icon to add picture</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TextBox 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963356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theme" Target="../theme/theme1.xml"/><Relationship Id="rId53" Type="http://schemas.openxmlformats.org/officeDocument/2006/relationships/image" Target="../media/image1.png"/><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3"/>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98376559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 id="2147483789" r:id="rId27"/>
    <p:sldLayoutId id="2147483790" r:id="rId28"/>
    <p:sldLayoutId id="2147483791" r:id="rId29"/>
    <p:sldLayoutId id="2147483792" r:id="rId30"/>
    <p:sldLayoutId id="2147483793" r:id="rId31"/>
    <p:sldLayoutId id="2147483794" r:id="rId32"/>
    <p:sldLayoutId id="2147483795" r:id="rId33"/>
    <p:sldLayoutId id="2147483796" r:id="rId34"/>
    <p:sldLayoutId id="2147483797" r:id="rId35"/>
    <p:sldLayoutId id="2147483798" r:id="rId36"/>
    <p:sldLayoutId id="2147483799" r:id="rId37"/>
    <p:sldLayoutId id="2147483800" r:id="rId38"/>
    <p:sldLayoutId id="2147483801" r:id="rId39"/>
    <p:sldLayoutId id="2147483802" r:id="rId40"/>
    <p:sldLayoutId id="2147483803" r:id="rId41"/>
    <p:sldLayoutId id="2147483804" r:id="rId42"/>
    <p:sldLayoutId id="2147483805" r:id="rId43"/>
    <p:sldLayoutId id="2147483806" r:id="rId44"/>
    <p:sldLayoutId id="2147483807" r:id="rId45"/>
    <p:sldLayoutId id="2147483808" r:id="rId46"/>
    <p:sldLayoutId id="2147483809" r:id="rId47"/>
    <p:sldLayoutId id="2147483810" r:id="rId48"/>
    <p:sldLayoutId id="2147483811" r:id="rId49"/>
    <p:sldLayoutId id="2147483812" r:id="rId50"/>
    <p:sldLayoutId id="2147483813" r:id="rId51"/>
  </p:sldLayoutIdLst>
  <p:hf sldNum="0" hdr="0" dt="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orient="horz" pos="384">
          <p15:clr>
            <a:srgbClr val="F26B43"/>
          </p15:clr>
        </p15:guide>
        <p15:guide id="7" orient="horz" pos="3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8.tiff"/><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icann.org/en/system/files/correspondence/jevans-to-marby-et-al-04jun18-en.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4527" y="-15789"/>
            <a:ext cx="3886406" cy="2319065"/>
          </a:xfrm>
          <a:prstGeom prst="rect">
            <a:avLst/>
          </a:prstGeom>
        </p:spPr>
      </p:pic>
      <p:sp>
        <p:nvSpPr>
          <p:cNvPr id="2" name="TextBox 1">
            <a:extLst>
              <a:ext uri="{FF2B5EF4-FFF2-40B4-BE49-F238E27FC236}">
                <a16:creationId xmlns:a16="http://schemas.microsoft.com/office/drawing/2014/main" xmlns="" id="{BC371123-6146-1D45-999E-AAF0B7DC7AF6}"/>
              </a:ext>
            </a:extLst>
          </p:cNvPr>
          <p:cNvSpPr txBox="1"/>
          <p:nvPr/>
        </p:nvSpPr>
        <p:spPr>
          <a:xfrm>
            <a:off x="981308" y="4787832"/>
            <a:ext cx="5828925" cy="1477328"/>
          </a:xfrm>
          <a:prstGeom prst="rect">
            <a:avLst/>
          </a:prstGeom>
          <a:noFill/>
        </p:spPr>
        <p:txBody>
          <a:bodyPr wrap="square" lIns="0" tIns="0" rIns="0" bIns="0" rtlCol="0">
            <a:spAutoFit/>
          </a:bodyPr>
          <a:lstStyle/>
          <a:p>
            <a:endParaRPr lang="en-US" sz="2400" b="1" dirty="0" smtClean="0">
              <a:solidFill>
                <a:schemeClr val="bg1"/>
              </a:solidFill>
            </a:endParaRPr>
          </a:p>
          <a:p>
            <a:endParaRPr lang="en-US" sz="2400" b="1">
              <a:solidFill>
                <a:schemeClr val="bg1"/>
              </a:solidFill>
            </a:endParaRPr>
          </a:p>
          <a:p>
            <a:r>
              <a:rPr lang="en-US" sz="2400" b="1" smtClean="0">
                <a:solidFill>
                  <a:schemeClr val="bg1"/>
                </a:solidFill>
              </a:rPr>
              <a:t>Preparation </a:t>
            </a:r>
            <a:r>
              <a:rPr lang="en-US" sz="2400" b="1" dirty="0" smtClean="0">
                <a:solidFill>
                  <a:schemeClr val="bg1"/>
                </a:solidFill>
              </a:rPr>
              <a:t>for Meeting with the Board</a:t>
            </a:r>
            <a:endParaRPr lang="en-US" sz="2400" b="1" dirty="0">
              <a:solidFill>
                <a:schemeClr val="bg1"/>
              </a:solidFill>
              <a:cs typeface="Source Sans Pro"/>
            </a:endParaRPr>
          </a:p>
          <a:p>
            <a:r>
              <a:rPr lang="en-US" sz="2400" b="1" dirty="0" smtClean="0">
                <a:solidFill>
                  <a:schemeClr val="bg1"/>
                </a:solidFill>
                <a:cs typeface="Source Sans Pro"/>
              </a:rPr>
              <a:t>26 </a:t>
            </a:r>
            <a:r>
              <a:rPr lang="en-US" sz="2400" b="1" dirty="0">
                <a:solidFill>
                  <a:schemeClr val="bg1"/>
                </a:solidFill>
                <a:cs typeface="Source Sans Pro"/>
              </a:rPr>
              <a:t>June 2018</a:t>
            </a:r>
            <a:endParaRPr lang="en-US" sz="2400" b="1" dirty="0">
              <a:cs typeface="Source Sans Pro"/>
            </a:endParaRPr>
          </a:p>
        </p:txBody>
      </p:sp>
    </p:spTree>
    <p:extLst>
      <p:ext uri="{BB962C8B-B14F-4D97-AF65-F5344CB8AC3E}">
        <p14:creationId xmlns:p14="http://schemas.microsoft.com/office/powerpoint/2010/main" val="75566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500" dirty="0"/>
          </a:p>
        </p:txBody>
      </p:sp>
      <p:pic>
        <p:nvPicPr>
          <p:cNvPr id="6" name="Picture 5">
            <a:extLst>
              <a:ext uri="{FF2B5EF4-FFF2-40B4-BE49-F238E27FC236}">
                <a16:creationId xmlns:a16="http://schemas.microsoft.com/office/drawing/2014/main" xmlns="" id="{7449FA16-3049-AE43-B552-8F50061BB3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9037" y="5158853"/>
            <a:ext cx="1619074" cy="966121"/>
          </a:xfrm>
          <a:prstGeom prst="rect">
            <a:avLst/>
          </a:prstGeom>
          <a:solidFill>
            <a:schemeClr val="tx2">
              <a:lumMod val="40000"/>
              <a:lumOff val="60000"/>
            </a:schemeClr>
          </a:solidFill>
        </p:spPr>
      </p:pic>
      <p:sp>
        <p:nvSpPr>
          <p:cNvPr id="5" name="TextBox 4"/>
          <p:cNvSpPr txBox="1"/>
          <p:nvPr/>
        </p:nvSpPr>
        <p:spPr>
          <a:xfrm>
            <a:off x="982638" y="1446663"/>
            <a:ext cx="7885473" cy="1415772"/>
          </a:xfrm>
          <a:prstGeom prst="rect">
            <a:avLst/>
          </a:prstGeom>
          <a:noFill/>
        </p:spPr>
        <p:txBody>
          <a:bodyPr wrap="square" lIns="0" tIns="0" rIns="0" bIns="0" rtlCol="0">
            <a:spAutoFit/>
          </a:bodyPr>
          <a:lstStyle/>
          <a:p>
            <a:endParaRPr lang="en-US" sz="2800" b="1" dirty="0" smtClean="0">
              <a:latin typeface="+mj-lt"/>
            </a:endParaRPr>
          </a:p>
          <a:p>
            <a:r>
              <a:rPr lang="en-US" sz="2800" b="1" dirty="0" smtClean="0">
                <a:latin typeface="+mj-lt"/>
              </a:rPr>
              <a:t>Draft </a:t>
            </a:r>
            <a:r>
              <a:rPr lang="en-US" sz="2800" b="1" dirty="0">
                <a:latin typeface="+mj-lt"/>
              </a:rPr>
              <a:t>Questions from GAC to Board &amp; </a:t>
            </a:r>
            <a:r>
              <a:rPr lang="en-US" sz="2800" b="1" dirty="0" smtClean="0">
                <a:latin typeface="+mj-lt"/>
              </a:rPr>
              <a:t>GNSO</a:t>
            </a:r>
          </a:p>
          <a:p>
            <a:endParaRPr lang="en-US" dirty="0">
              <a:cs typeface="Source Sans Pro"/>
            </a:endParaRPr>
          </a:p>
          <a:p>
            <a:endParaRPr lang="en-US" dirty="0" err="1" smtClean="0">
              <a:cs typeface="Source Sans Pro"/>
            </a:endParaRPr>
          </a:p>
        </p:txBody>
      </p:sp>
      <p:sp>
        <p:nvSpPr>
          <p:cNvPr id="8" name="Rectangle 7"/>
          <p:cNvSpPr/>
          <p:nvPr/>
        </p:nvSpPr>
        <p:spPr>
          <a:xfrm>
            <a:off x="873457" y="2402006"/>
            <a:ext cx="5984543" cy="1200329"/>
          </a:xfrm>
          <a:prstGeom prst="rect">
            <a:avLst/>
          </a:prstGeom>
        </p:spPr>
        <p:txBody>
          <a:bodyPr wrap="square">
            <a:spAutoFit/>
          </a:bodyPr>
          <a:lstStyle/>
          <a:p>
            <a:r>
              <a:rPr lang="en-US" dirty="0" smtClean="0"/>
              <a:t> </a:t>
            </a:r>
          </a:p>
          <a:p>
            <a:endParaRPr lang="en-US" dirty="0"/>
          </a:p>
          <a:p>
            <a:r>
              <a:rPr lang="en-US" dirty="0" smtClean="0"/>
              <a:t>Meeting </a:t>
            </a:r>
            <a:r>
              <a:rPr lang="en-US" dirty="0"/>
              <a:t>with GNSO: Tuesday 11:30-12:30</a:t>
            </a:r>
          </a:p>
          <a:p>
            <a:r>
              <a:rPr lang="en-US" dirty="0" smtClean="0"/>
              <a:t>Meeting </a:t>
            </a:r>
            <a:r>
              <a:rPr lang="en-US" dirty="0"/>
              <a:t>with ICANN Board: Wednesday 10:30-11.30</a:t>
            </a:r>
          </a:p>
        </p:txBody>
      </p:sp>
    </p:spTree>
    <p:extLst>
      <p:ext uri="{BB962C8B-B14F-4D97-AF65-F5344CB8AC3E}">
        <p14:creationId xmlns:p14="http://schemas.microsoft.com/office/powerpoint/2010/main" val="283740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For Board </a:t>
            </a:r>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US" sz="2000" b="0" dirty="0" smtClean="0">
                <a:latin typeface="+mn-lt"/>
              </a:rPr>
              <a:t>(</a:t>
            </a:r>
            <a:r>
              <a:rPr lang="en-US" sz="2000" b="0" dirty="0">
                <a:latin typeface="+mn-lt"/>
              </a:rPr>
              <a:t>a) </a:t>
            </a:r>
            <a:r>
              <a:rPr lang="en-US" sz="2000" b="0" dirty="0" smtClean="0">
                <a:latin typeface="+mn-lt"/>
              </a:rPr>
              <a:t>GDPR</a:t>
            </a:r>
            <a:br>
              <a:rPr lang="en-US" sz="2000" b="0" dirty="0" smtClean="0">
                <a:latin typeface="+mn-lt"/>
              </a:rPr>
            </a:br>
            <a:r>
              <a:rPr lang="en-US" sz="2000" b="0" dirty="0">
                <a:latin typeface="+mn-lt"/>
              </a:rPr>
              <a:t/>
            </a:r>
            <a:br>
              <a:rPr lang="en-US" sz="2000" b="0" dirty="0">
                <a:latin typeface="+mn-lt"/>
              </a:rPr>
            </a:br>
            <a:r>
              <a:rPr lang="en-US" sz="2000" b="0" dirty="0">
                <a:latin typeface="+mn-lt"/>
              </a:rPr>
              <a:t>When does the Board intend to reconsider the deferred GAC advice?</a:t>
            </a:r>
            <a:br>
              <a:rPr lang="en-US" sz="2000" b="0" dirty="0">
                <a:latin typeface="+mn-lt"/>
              </a:rPr>
            </a:br>
            <a:r>
              <a:rPr lang="en-US" sz="2000" b="0" dirty="0" smtClean="0">
                <a:latin typeface="+mn-lt"/>
              </a:rPr>
              <a:t/>
            </a:r>
            <a:br>
              <a:rPr lang="en-US" sz="2000" b="0" dirty="0" smtClean="0">
                <a:latin typeface="+mn-lt"/>
              </a:rPr>
            </a:br>
            <a:r>
              <a:rPr lang="en-AU" sz="2000" b="0" dirty="0" smtClean="0">
                <a:latin typeface="+mn-lt"/>
              </a:rPr>
              <a:t>Does </a:t>
            </a:r>
            <a:r>
              <a:rPr lang="en-AU" sz="2000" b="0" dirty="0">
                <a:latin typeface="+mn-lt"/>
              </a:rPr>
              <a:t>the ICANN Board plan to make adjustments to the Temporary Specification? (Based on experience to date, DPA input, Legal developments, consideration of GAC Advice, APWG’s </a:t>
            </a:r>
            <a:r>
              <a:rPr lang="en-AU" sz="2000" b="0" u="sng" dirty="0">
                <a:latin typeface="+mn-lt"/>
                <a:hlinkClick r:id="rId3"/>
              </a:rPr>
              <a:t>Proposal</a:t>
            </a:r>
            <a:r>
              <a:rPr lang="en-AU" sz="2000" b="0" dirty="0">
                <a:latin typeface="+mn-lt"/>
              </a:rPr>
              <a:t> for publishing encrypted personal data, etc.)</a:t>
            </a:r>
            <a:br>
              <a:rPr lang="en-AU" sz="2000" b="0" dirty="0">
                <a:latin typeface="+mn-lt"/>
              </a:rPr>
            </a:br>
            <a:r>
              <a:rPr lang="en-AU" sz="2000" b="0" dirty="0" smtClean="0">
                <a:latin typeface="+mn-lt"/>
              </a:rPr>
              <a:t/>
            </a:r>
            <a:br>
              <a:rPr lang="en-AU" sz="2000" b="0" dirty="0" smtClean="0">
                <a:latin typeface="+mn-lt"/>
              </a:rPr>
            </a:br>
            <a:r>
              <a:rPr lang="en-AU" sz="2000" b="0" dirty="0" smtClean="0">
                <a:latin typeface="+mn-lt"/>
              </a:rPr>
              <a:t>What </a:t>
            </a:r>
            <a:r>
              <a:rPr lang="en-AU" sz="2000" b="0" dirty="0">
                <a:latin typeface="+mn-lt"/>
              </a:rPr>
              <a:t>procedural means will be used to develop, deliver and implement the Unified Access Model? “Calzone”-type of Process? Temporary Specification? EPDP? Another Process?</a:t>
            </a:r>
            <a:br>
              <a:rPr lang="en-AU" sz="2000" b="0" dirty="0">
                <a:latin typeface="+mn-lt"/>
              </a:rPr>
            </a:br>
            <a:r>
              <a:rPr lang="en-AU" sz="2000" b="0" dirty="0" smtClean="0">
                <a:latin typeface="+mn-lt"/>
              </a:rPr>
              <a:t/>
            </a:r>
            <a:br>
              <a:rPr lang="en-AU" sz="2000" b="0" dirty="0" smtClean="0">
                <a:latin typeface="+mn-lt"/>
              </a:rPr>
            </a:br>
            <a:r>
              <a:rPr lang="en-AU" sz="2000" b="0" dirty="0" smtClean="0">
                <a:latin typeface="+mn-lt"/>
              </a:rPr>
              <a:t>What </a:t>
            </a:r>
            <a:r>
              <a:rPr lang="en-AU" sz="2000" b="0" dirty="0">
                <a:latin typeface="+mn-lt"/>
              </a:rPr>
              <a:t>are the respective roles of Board and GNSO in defining scope of the EPDP? </a:t>
            </a:r>
            <a:br>
              <a:rPr lang="en-AU" sz="2000" b="0" dirty="0">
                <a:latin typeface="+mn-lt"/>
              </a:rPr>
            </a:br>
            <a:r>
              <a:rPr lang="en-US" sz="2000" dirty="0">
                <a:latin typeface="+mn-lt"/>
              </a:rPr>
              <a:t/>
            </a:r>
            <a:br>
              <a:rPr lang="en-US" sz="2000" dirty="0">
                <a:latin typeface="+mn-lt"/>
              </a:rPr>
            </a:br>
            <a:r>
              <a:rPr lang="en-AU" sz="2000" b="0" dirty="0">
                <a:latin typeface="+mn-lt"/>
              </a:rPr>
              <a:t/>
            </a:r>
            <a:br>
              <a:rPr lang="en-AU" sz="2000" b="0" dirty="0">
                <a:latin typeface="+mn-lt"/>
              </a:rPr>
            </a:br>
            <a:r>
              <a:rPr lang="en-US" dirty="0"/>
              <a:t/>
            </a:r>
            <a:br>
              <a:rPr lang="en-US" dirty="0"/>
            </a:br>
            <a:r>
              <a:rPr lang="en-US" dirty="0">
                <a:latin typeface="Calibri" panose="020F0502020204030204" pitchFamily="34" charset="0"/>
              </a:rPr>
              <a:t/>
            </a:r>
            <a:br>
              <a:rPr lang="en-US" dirty="0">
                <a:latin typeface="Calibri" panose="020F0502020204030204" pitchFamily="34" charset="0"/>
              </a:rPr>
            </a:br>
            <a:endParaRPr lang="en-US" dirty="0"/>
          </a:p>
        </p:txBody>
      </p:sp>
    </p:spTree>
    <p:extLst>
      <p:ext uri="{BB962C8B-B14F-4D97-AF65-F5344CB8AC3E}">
        <p14:creationId xmlns:p14="http://schemas.microsoft.com/office/powerpoint/2010/main" val="61444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For Board </a:t>
            </a:r>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US" sz="2000" b="0" dirty="0" smtClean="0">
                <a:latin typeface="+mn-lt"/>
              </a:rPr>
              <a:t>(</a:t>
            </a:r>
            <a:r>
              <a:rPr lang="en-US" sz="2000" b="0" dirty="0">
                <a:latin typeface="+mn-lt"/>
              </a:rPr>
              <a:t>a) GDPR</a:t>
            </a:r>
            <a:br>
              <a:rPr lang="en-US" sz="2000" b="0" dirty="0">
                <a:latin typeface="+mn-lt"/>
              </a:rPr>
            </a:br>
            <a:r>
              <a:rPr lang="en-AU" sz="2000" b="0" dirty="0" smtClean="0">
                <a:latin typeface="+mn-lt"/>
              </a:rPr>
              <a:t>Who </a:t>
            </a:r>
            <a:r>
              <a:rPr lang="en-AU" sz="2000" b="0" dirty="0">
                <a:latin typeface="+mn-lt"/>
              </a:rPr>
              <a:t>is in charge of coordination of the overall processes (Temp Spec 90-days reaffirmation, EPDP, Unified Access Model, Community Models, SSAC Advisory</a:t>
            </a:r>
            <a:r>
              <a:rPr lang="en-AU" sz="2000" b="0" dirty="0" smtClean="0">
                <a:latin typeface="+mn-lt"/>
              </a:rPr>
              <a:t>)?</a:t>
            </a:r>
            <a:br>
              <a:rPr lang="en-AU" sz="2000" b="0" dirty="0" smtClean="0">
                <a:latin typeface="+mn-lt"/>
              </a:rPr>
            </a:br>
            <a:r>
              <a:rPr lang="en-AU" sz="2000" b="0" dirty="0" smtClean="0">
                <a:latin typeface="+mn-lt"/>
              </a:rPr>
              <a:t/>
            </a:r>
            <a:br>
              <a:rPr lang="en-AU" sz="2000" b="0" dirty="0" smtClean="0">
                <a:latin typeface="+mn-lt"/>
              </a:rPr>
            </a:br>
            <a:r>
              <a:rPr lang="en-US" sz="2000" b="0" dirty="0" smtClean="0">
                <a:latin typeface="+mn-lt"/>
              </a:rPr>
              <a:t>(</a:t>
            </a:r>
            <a:r>
              <a:rPr lang="en-US" sz="2000" b="0" dirty="0">
                <a:latin typeface="+mn-lt"/>
              </a:rPr>
              <a:t>b) CCWG-Accountability WS2</a:t>
            </a:r>
            <a:br>
              <a:rPr lang="en-US" sz="2000" b="0" dirty="0">
                <a:latin typeface="+mn-lt"/>
              </a:rPr>
            </a:br>
            <a:r>
              <a:rPr lang="en-US" sz="2000" b="0" dirty="0">
                <a:latin typeface="+mn-lt"/>
              </a:rPr>
              <a:t>How does the Board view the jurisdiction recommendations in the WS2 report suggested by the jurisdiction sub-group?</a:t>
            </a:r>
            <a:br>
              <a:rPr lang="en-US" sz="2000" b="0" dirty="0">
                <a:latin typeface="+mn-lt"/>
              </a:rPr>
            </a:br>
            <a:r>
              <a:rPr lang="en-US" sz="2000" b="0" dirty="0">
                <a:latin typeface="+mn-lt"/>
              </a:rPr>
              <a:t>Does the Board think immunity of ICANN from US jurisdiction (or partial immunity) is a way forward to enhance ICANN accountability?</a:t>
            </a:r>
            <a:br>
              <a:rPr lang="en-US" sz="2000" b="0" dirty="0">
                <a:latin typeface="+mn-lt"/>
              </a:rPr>
            </a:br>
            <a:r>
              <a:rPr lang="en-US" sz="2000" b="0" dirty="0">
                <a:latin typeface="+mn-lt"/>
              </a:rPr>
              <a:t/>
            </a:r>
            <a:br>
              <a:rPr lang="en-US" sz="2000" b="0" dirty="0">
                <a:latin typeface="+mn-lt"/>
              </a:rPr>
            </a:br>
            <a:r>
              <a:rPr lang="en-US" sz="2000" b="0" dirty="0">
                <a:latin typeface="+mn-lt"/>
              </a:rPr>
              <a:t>(c) Two-character codes at the second level.</a:t>
            </a:r>
            <a:br>
              <a:rPr lang="en-US" sz="2000" b="0" dirty="0">
                <a:latin typeface="+mn-lt"/>
              </a:rPr>
            </a:br>
            <a:r>
              <a:rPr lang="en-AU" sz="2000" b="0" dirty="0">
                <a:latin typeface="+mn-lt"/>
              </a:rPr>
              <a:t/>
            </a:r>
            <a:br>
              <a:rPr lang="en-AU" sz="2000" b="0" dirty="0">
                <a:latin typeface="+mn-lt"/>
              </a:rPr>
            </a:br>
            <a:r>
              <a:rPr lang="en-US" sz="2000" dirty="0">
                <a:latin typeface="+mn-lt"/>
              </a:rPr>
              <a:t/>
            </a:r>
            <a:br>
              <a:rPr lang="en-US" sz="2000" dirty="0">
                <a:latin typeface="+mn-lt"/>
              </a:rPr>
            </a:br>
            <a:r>
              <a:rPr lang="en-AU" sz="2000" b="0" dirty="0">
                <a:latin typeface="+mn-lt"/>
              </a:rPr>
              <a:t/>
            </a:r>
            <a:br>
              <a:rPr lang="en-AU" sz="2000" b="0" dirty="0">
                <a:latin typeface="+mn-lt"/>
              </a:rPr>
            </a:br>
            <a:r>
              <a:rPr lang="en-US" dirty="0"/>
              <a:t/>
            </a:r>
            <a:br>
              <a:rPr lang="en-US" dirty="0"/>
            </a:br>
            <a:r>
              <a:rPr lang="en-US" dirty="0">
                <a:latin typeface="Calibri" panose="020F0502020204030204" pitchFamily="34" charset="0"/>
              </a:rPr>
              <a:t/>
            </a:r>
            <a:br>
              <a:rPr lang="en-US" dirty="0">
                <a:latin typeface="Calibri" panose="020F0502020204030204" pitchFamily="34" charset="0"/>
              </a:rPr>
            </a:br>
            <a:endParaRPr lang="en-US" dirty="0"/>
          </a:p>
        </p:txBody>
      </p:sp>
    </p:spTree>
    <p:extLst>
      <p:ext uri="{BB962C8B-B14F-4D97-AF65-F5344CB8AC3E}">
        <p14:creationId xmlns:p14="http://schemas.microsoft.com/office/powerpoint/2010/main" val="1661806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For GNSO</a:t>
            </a:r>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AU" sz="2000" b="0" dirty="0">
                <a:latin typeface="+mn-lt"/>
              </a:rPr>
              <a:t>What is the GNSO’s assessment of/experience with the Temporary Specification?</a:t>
            </a:r>
            <a:br>
              <a:rPr lang="en-AU" sz="2000" b="0" dirty="0">
                <a:latin typeface="+mn-lt"/>
              </a:rPr>
            </a:br>
            <a:r>
              <a:rPr lang="en-AU" sz="2000" b="0" dirty="0" smtClean="0">
                <a:latin typeface="+mn-lt"/>
              </a:rPr>
              <a:t/>
            </a:r>
            <a:br>
              <a:rPr lang="en-AU" sz="2000" b="0" dirty="0" smtClean="0">
                <a:latin typeface="+mn-lt"/>
              </a:rPr>
            </a:br>
            <a:r>
              <a:rPr lang="en-AU" sz="2000" b="0" dirty="0" smtClean="0">
                <a:latin typeface="+mn-lt"/>
              </a:rPr>
              <a:t>What </a:t>
            </a:r>
            <a:r>
              <a:rPr lang="en-AU" sz="2000" b="0" dirty="0">
                <a:latin typeface="+mn-lt"/>
              </a:rPr>
              <a:t>are the GNSO’s views on where the Unified Access Model fits with Temp. Spec. and EPDP?</a:t>
            </a:r>
            <a:br>
              <a:rPr lang="en-AU" sz="2000" b="0" dirty="0">
                <a:latin typeface="+mn-lt"/>
              </a:rPr>
            </a:br>
            <a:r>
              <a:rPr lang="en-AU" sz="2000" b="0" dirty="0" smtClean="0">
                <a:latin typeface="+mn-lt"/>
              </a:rPr>
              <a:t/>
            </a:r>
            <a:br>
              <a:rPr lang="en-AU" sz="2000" b="0" dirty="0" smtClean="0">
                <a:latin typeface="+mn-lt"/>
              </a:rPr>
            </a:br>
            <a:r>
              <a:rPr lang="en-AU" sz="2000" b="0" dirty="0" smtClean="0">
                <a:latin typeface="+mn-lt"/>
              </a:rPr>
              <a:t>Current </a:t>
            </a:r>
            <a:r>
              <a:rPr lang="en-AU" sz="2000" b="0" dirty="0">
                <a:latin typeface="+mn-lt"/>
              </a:rPr>
              <a:t>thinking on EPDP Scope? Expected timeline for definition of scope? Consideration of GAC input into the Scope?</a:t>
            </a:r>
            <a:br>
              <a:rPr lang="en-AU" sz="2000" b="0" dirty="0">
                <a:latin typeface="+mn-lt"/>
              </a:rPr>
            </a:br>
            <a:r>
              <a:rPr lang="en-AU" sz="2000" b="0" dirty="0" smtClean="0">
                <a:latin typeface="+mn-lt"/>
              </a:rPr>
              <a:t/>
            </a:r>
            <a:br>
              <a:rPr lang="en-AU" sz="2000" b="0" dirty="0" smtClean="0">
                <a:latin typeface="+mn-lt"/>
              </a:rPr>
            </a:br>
            <a:r>
              <a:rPr lang="en-AU" sz="2000" b="0" dirty="0" smtClean="0">
                <a:latin typeface="+mn-lt"/>
              </a:rPr>
              <a:t>What </a:t>
            </a:r>
            <a:r>
              <a:rPr lang="en-AU" sz="2000" b="0" dirty="0">
                <a:latin typeface="+mn-lt"/>
              </a:rPr>
              <a:t>are the respective roles of Board and GNSO in defining scope of the EPDP? </a:t>
            </a:r>
            <a:br>
              <a:rPr lang="en-AU" sz="2000" b="0" dirty="0">
                <a:latin typeface="+mn-lt"/>
              </a:rPr>
            </a:br>
            <a:r>
              <a:rPr lang="en-AU" sz="2000" b="0" dirty="0" smtClean="0">
                <a:latin typeface="+mn-lt"/>
              </a:rPr>
              <a:t/>
            </a:r>
            <a:br>
              <a:rPr lang="en-AU" sz="2000" b="0" dirty="0" smtClean="0">
                <a:latin typeface="+mn-lt"/>
              </a:rPr>
            </a:br>
            <a:r>
              <a:rPr lang="en-AU" sz="2000" b="0" dirty="0" smtClean="0">
                <a:latin typeface="+mn-lt"/>
              </a:rPr>
              <a:t>Who </a:t>
            </a:r>
            <a:r>
              <a:rPr lang="en-AU" sz="2000" b="0" dirty="0">
                <a:latin typeface="+mn-lt"/>
              </a:rPr>
              <a:t>is in charge of coordination of the overall processes (Temp Spec 90-days reaffirmation, EPDP, Unified Access Model, Community Models, SSAC Advisory)?</a:t>
            </a:r>
            <a:br>
              <a:rPr lang="en-AU" sz="2000" b="0" dirty="0">
                <a:latin typeface="+mn-lt"/>
              </a:rPr>
            </a:br>
            <a:r>
              <a:rPr lang="en-AU" sz="2000" b="0" dirty="0">
                <a:latin typeface="+mn-lt"/>
              </a:rPr>
              <a:t/>
            </a:r>
            <a:br>
              <a:rPr lang="en-AU" sz="2000" b="0" dirty="0">
                <a:latin typeface="+mn-lt"/>
              </a:rPr>
            </a:br>
            <a:r>
              <a:rPr lang="en-US" sz="2000" dirty="0">
                <a:latin typeface="+mn-lt"/>
              </a:rPr>
              <a:t/>
            </a:r>
            <a:br>
              <a:rPr lang="en-US" sz="2000" dirty="0">
                <a:latin typeface="+mn-lt"/>
              </a:rPr>
            </a:br>
            <a:r>
              <a:rPr lang="en-AU" sz="2000" b="0" dirty="0">
                <a:latin typeface="+mn-lt"/>
              </a:rPr>
              <a:t/>
            </a:r>
            <a:br>
              <a:rPr lang="en-AU" sz="2000" b="0" dirty="0">
                <a:latin typeface="+mn-lt"/>
              </a:rPr>
            </a:br>
            <a:r>
              <a:rPr lang="en-US" dirty="0"/>
              <a:t/>
            </a:r>
            <a:br>
              <a:rPr lang="en-US" dirty="0"/>
            </a:br>
            <a:r>
              <a:rPr lang="en-US" dirty="0">
                <a:latin typeface="Calibri" panose="020F0502020204030204" pitchFamily="34" charset="0"/>
              </a:rPr>
              <a:t/>
            </a:r>
            <a:br>
              <a:rPr lang="en-US" dirty="0">
                <a:latin typeface="Calibri" panose="020F0502020204030204" pitchFamily="34" charset="0"/>
              </a:rPr>
            </a:br>
            <a:endParaRPr lang="en-US" dirty="0"/>
          </a:p>
        </p:txBody>
      </p:sp>
    </p:spTree>
    <p:extLst>
      <p:ext uri="{BB962C8B-B14F-4D97-AF65-F5344CB8AC3E}">
        <p14:creationId xmlns:p14="http://schemas.microsoft.com/office/powerpoint/2010/main" val="1695739440"/>
      </p:ext>
    </p:extLst>
  </p:cSld>
  <p:clrMapOvr>
    <a:masterClrMapping/>
  </p:clrMapOvr>
</p:sld>
</file>

<file path=ppt/theme/theme1.xml><?xml version="1.0" encoding="utf-8"?>
<a:theme xmlns:a="http://schemas.openxmlformats.org/drawingml/2006/main" name="1_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 4x3 20170607</Template>
  <TotalTime>25531</TotalTime>
  <Words>60</Words>
  <Application>Microsoft Macintosh PowerPoint</Application>
  <PresentationFormat>On-screen Show (4:3)</PresentationFormat>
  <Paragraphs>21</Paragraphs>
  <Slides>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ＭＳ Ｐゴシック</vt:lpstr>
      <vt:lpstr>Segoe UI</vt:lpstr>
      <vt:lpstr>Source Sans Pro</vt:lpstr>
      <vt:lpstr>Wingdings</vt:lpstr>
      <vt:lpstr>微軟正黑體</vt:lpstr>
      <vt:lpstr>1_ICANNPPT_Arial_4x3_June 2017_potx</vt:lpstr>
      <vt:lpstr>PowerPoint Presentation</vt:lpstr>
      <vt:lpstr>PowerPoint Presentation</vt:lpstr>
      <vt:lpstr>For Board   (a) GDPR  When does the Board intend to reconsider the deferred GAC advice?  Does the ICANN Board plan to make adjustments to the Temporary Specification? (Based on experience to date, DPA input, Legal developments, consideration of GAC Advice, APWG’s Proposal for publishing encrypted personal data, etc.)  What procedural means will be used to develop, deliver and implement the Unified Access Model? “Calzone”-type of Process? Temporary Specification? EPDP? Another Process?  What are the respective roles of Board and GNSO in defining scope of the EPDP?      </vt:lpstr>
      <vt:lpstr>For Board   (a) GDPR Who is in charge of coordination of the overall processes (Temp Spec 90-days reaffirmation, EPDP, Unified Access Model, Community Models, SSAC Advisory)?  (b) CCWG-Accountability WS2 How does the Board view the jurisdiction recommendations in the WS2 report suggested by the jurisdiction sub-group? Does the Board think immunity of ICANN from US jurisdiction (or partial immunity) is a way forward to enhance ICANN accountability?  (c) Two-character codes at the second level.      </vt:lpstr>
      <vt:lpstr>For GNSO  What is the GNSO’s assessment of/experience with the Temporary Specification?  What are the GNSO’s views on where the Unified Access Model fits with Temp. Spec. and EPDP?  Current thinking on EPDP Scope? Expected timeline for definition of scope? Consideration of GAC input into the Scope?  What are the respective roles of Board and GNSO in defining scope of the EPDP?   Who is in charge of coordination of the overall processes (Temp Spec 90-days reaffirmation, EPDP, Unified Access Model, Community Models, SSAC Advisory)?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Grant Nakata</dc:creator>
  <cp:lastModifiedBy>Gulten Tepe</cp:lastModifiedBy>
  <cp:revision>625</cp:revision>
  <cp:lastPrinted>2018-03-10T13:57:14Z</cp:lastPrinted>
  <dcterms:created xsi:type="dcterms:W3CDTF">2017-06-15T23:55:49Z</dcterms:created>
  <dcterms:modified xsi:type="dcterms:W3CDTF">2018-06-26T14:13:53Z</dcterms:modified>
</cp:coreProperties>
</file>